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77" r:id="rId2"/>
    <p:sldId id="372" r:id="rId3"/>
    <p:sldId id="361" r:id="rId4"/>
    <p:sldId id="363" r:id="rId5"/>
    <p:sldId id="374" r:id="rId6"/>
    <p:sldId id="375" r:id="rId7"/>
    <p:sldId id="366" r:id="rId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7C"/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5" d="100"/>
          <a:sy n="145" d="100"/>
        </p:scale>
        <p:origin x="62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19.11.2025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19.11.2025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19.11.2025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19.11.2025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19.11.2025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19.11.2025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19.11.2025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Объект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9229"/>
          <a:stretch/>
        </p:blipFill>
        <p:spPr>
          <a:xfrm>
            <a:off x="-12670" y="-2"/>
            <a:ext cx="4813271" cy="5147189"/>
          </a:xfrm>
          <a:prstGeom prst="rect">
            <a:avLst/>
          </a:prstGeom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4067944" y="288031"/>
            <a:ext cx="4982951" cy="149918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A0A7C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415611" y="512419"/>
            <a:ext cx="474417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КИБЕРБЕЗОПАСНОСТЬ </a:t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ПРОФИЛАКТИКА КИБЕРПРЕСТУПНОСТИ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4630480" y="469456"/>
            <a:ext cx="180020" cy="1255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4272002" y="458998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714070" y="4059792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837207" y="2194390"/>
            <a:ext cx="4463893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393646" y="4337294"/>
            <a:ext cx="19432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ноябрь </a:t>
            </a:r>
            <a:r>
              <a:rPr lang="ru-RU" b="1" dirty="0"/>
              <a:t>2025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8" y="168278"/>
            <a:ext cx="1054911" cy="576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7208" y="3435846"/>
            <a:ext cx="2399338" cy="170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72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5506"/>
            <a:ext cx="4608512" cy="82809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580786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РОСТ КИБЕРАТАК В БЕЛАРУСИ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354374"/>
            <a:ext cx="3672408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Позиция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Беларуси: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3-е место в СНГ по количеству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кибератак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ОСНОВНЫЕ ЦЕЛИ АТАК: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Госсектор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22%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Промышленность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14%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Финансы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11%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ПОСЛЕДСТВИЯ: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Утечка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данных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57% случаев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Нарушение работы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16%</a:t>
            </a:r>
          </a:p>
          <a:p>
            <a:pPr marL="0" marR="0" lvl="0" indent="0" algn="l" defTabSz="914400" rtl="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Финансовые потери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– 8%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41962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2067694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3150927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51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3968" y="1360068"/>
            <a:ext cx="470090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Женщины 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Телефонные </a:t>
            </a:r>
            <a:r>
              <a:rPr lang="ru-RU" sz="1600" dirty="0"/>
              <a:t>мошенники — </a:t>
            </a:r>
            <a:r>
              <a:rPr lang="ru-RU" sz="1600" dirty="0" smtClean="0"/>
              <a:t>77,9%</a:t>
            </a:r>
            <a:br>
              <a:rPr lang="ru-RU" sz="1600" dirty="0" smtClean="0"/>
            </a:br>
            <a:r>
              <a:rPr lang="ru-RU" sz="1600" dirty="0" smtClean="0"/>
              <a:t>Обман </a:t>
            </a:r>
            <a:r>
              <a:rPr lang="ru-RU" sz="1600" dirty="0"/>
              <a:t>в сфере услуг — 65,6%</a:t>
            </a:r>
          </a:p>
          <a:p>
            <a:r>
              <a:rPr lang="ru-RU" sz="1600" b="1" dirty="0" smtClean="0"/>
              <a:t>Мужчины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Мошенничество </a:t>
            </a:r>
            <a:r>
              <a:rPr lang="ru-RU" sz="1600" dirty="0"/>
              <a:t>на сайтах знакомств — 84,8%</a:t>
            </a:r>
          </a:p>
          <a:p>
            <a:r>
              <a:rPr lang="ru-RU" sz="1600" b="1" dirty="0" smtClean="0"/>
              <a:t>Возраст</a:t>
            </a:r>
            <a:endParaRPr lang="ru-RU" sz="1600" dirty="0"/>
          </a:p>
          <a:p>
            <a:r>
              <a:rPr lang="ru-RU" sz="1600" b="1" dirty="0"/>
              <a:t>50+:</a:t>
            </a:r>
            <a:r>
              <a:rPr lang="ru-RU" sz="1600" dirty="0"/>
              <a:t> </a:t>
            </a:r>
            <a:r>
              <a:rPr lang="ru-RU" sz="1600" dirty="0" smtClean="0"/>
              <a:t>телефонное </a:t>
            </a:r>
            <a:r>
              <a:rPr lang="ru-RU" sz="1600" dirty="0"/>
              <a:t>мошенничество, «помощь родственникам»</a:t>
            </a:r>
          </a:p>
          <a:p>
            <a:r>
              <a:rPr lang="ru-RU" sz="1600" b="1" dirty="0"/>
              <a:t>До 30 лет:</a:t>
            </a:r>
            <a:r>
              <a:rPr lang="ru-RU" sz="1600" dirty="0"/>
              <a:t> </a:t>
            </a:r>
            <a:r>
              <a:rPr lang="ru-RU" sz="1600" dirty="0" smtClean="0"/>
              <a:t>псевдо-инвестиции </a:t>
            </a:r>
            <a:r>
              <a:rPr lang="ru-RU" sz="1600" dirty="0"/>
              <a:t>(</a:t>
            </a:r>
            <a:r>
              <a:rPr lang="ru-RU" sz="1600" dirty="0" smtClean="0"/>
              <a:t>65,4%), </a:t>
            </a:r>
            <a:r>
              <a:rPr lang="ru-RU" sz="1600" dirty="0"/>
              <a:t>дистанционные </a:t>
            </a:r>
            <a:r>
              <a:rPr lang="ru-RU" sz="1600" dirty="0" smtClean="0"/>
              <a:t>сделки с недвижимостью (56,3%)</a:t>
            </a:r>
            <a:endParaRPr lang="ru-RU" sz="1600" dirty="0"/>
          </a:p>
          <a:p>
            <a:r>
              <a:rPr lang="ru-RU" sz="1600" b="1" dirty="0"/>
              <a:t>30-49 лет:</a:t>
            </a:r>
            <a:r>
              <a:rPr lang="ru-RU" sz="1600" dirty="0"/>
              <a:t> </a:t>
            </a:r>
            <a:r>
              <a:rPr lang="ru-RU" sz="1550" dirty="0"/>
              <a:t>ИКТ-мошенничество с договорами (</a:t>
            </a:r>
            <a:r>
              <a:rPr lang="ru-RU" sz="1550" dirty="0" smtClean="0"/>
              <a:t>53,1%)</a:t>
            </a:r>
            <a:endParaRPr lang="ru-RU" sz="1550" dirty="0"/>
          </a:p>
          <a:p>
            <a:r>
              <a:rPr lang="ru-RU" sz="1600" b="1" dirty="0"/>
              <a:t>Социальный статус:</a:t>
            </a:r>
            <a:endParaRPr lang="ru-RU" sz="1600" dirty="0"/>
          </a:p>
          <a:p>
            <a:r>
              <a:rPr lang="ru-RU" sz="1600" b="1" dirty="0" smtClean="0"/>
              <a:t>безработные</a:t>
            </a:r>
            <a:r>
              <a:rPr lang="ru-RU" sz="1600" dirty="0"/>
              <a:t> </a:t>
            </a:r>
            <a:r>
              <a:rPr lang="ru-RU" sz="1600" dirty="0" smtClean="0"/>
              <a:t>чаще </a:t>
            </a:r>
            <a:r>
              <a:rPr lang="ru-RU" sz="1600" dirty="0"/>
              <a:t>попадают в инвестиционные ловушки (</a:t>
            </a:r>
            <a:r>
              <a:rPr lang="ru-RU" sz="1600" dirty="0" smtClean="0"/>
              <a:t>46,2%)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53174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96237" y="315450"/>
            <a:ext cx="5544616" cy="924103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427510" y="538974"/>
            <a:ext cx="528206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chemeClr val="bg1"/>
                </a:solidFill>
              </a:rPr>
              <a:t>ПОРТРЕТ ЖЕРТВЫ МОШЕННИЧЕСТВА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" name="Picture 2" descr="D:\Академия управления\2025\КИБЕРБЕЗОПАСНОСТЬ И ПРОФИЛАКТИКА КИБЕРПРЕСТУПНОСТИ\пиктограммы\956-9563242_timetables-office-365-calendar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7" y="2620833"/>
            <a:ext cx="598947" cy="586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Академия управления\2025\КИБЕРБЕЗОПАСНОСТЬ И ПРОФИЛАКТИКА КИБЕРПРЕСТУПНОСТИ\пиктограммы\wallet-logo_701361-38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010" y="3970672"/>
            <a:ext cx="728620" cy="72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Академия управления\2025\КИБЕРБЕЗОПАСНОСТЬ И ПРОФИЛАКТИКА КИБЕРПРЕСТУПНОСТИ\пиктограммы\ж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966" y="1522323"/>
            <a:ext cx="305908" cy="799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Академия управления\2025\КИБЕРБЕЗОПАСНОСТЬ И ПРОФИЛАКТИКА КИБЕРПРЕСТУПНОСТИ\пиктограммы\м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360" y="1518823"/>
            <a:ext cx="296808" cy="802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90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44008" y="1146291"/>
            <a:ext cx="4226024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500" dirty="0"/>
              <a:t>звонки от имени банка, сотрудника МВД, КГБ и иных государственных органов</a:t>
            </a:r>
          </a:p>
          <a:p>
            <a:pPr>
              <a:lnSpc>
                <a:spcPts val="12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 err="1"/>
              <a:t>фишинговые</a:t>
            </a:r>
            <a:r>
              <a:rPr lang="ru-RU" sz="1500" dirty="0"/>
              <a:t> SMS-сообщения и письма</a:t>
            </a:r>
          </a:p>
          <a:p>
            <a:pPr>
              <a:lnSpc>
                <a:spcPts val="1300"/>
              </a:lnSpc>
            </a:pPr>
            <a:r>
              <a:rPr lang="ru-RU" sz="12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мошенничества в социальных сетях </a:t>
            </a:r>
            <a:r>
              <a:rPr lang="ru-RU" sz="1500" dirty="0" smtClean="0"/>
              <a:t>и мессенджерах </a:t>
            </a:r>
            <a:endParaRPr lang="ru-RU" sz="1500" dirty="0"/>
          </a:p>
          <a:p>
            <a:pPr>
              <a:lnSpc>
                <a:spcPts val="15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мошенничества при онлайн-покупках на площадках по продаже товаров 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 err="1"/>
              <a:t>фейковые</a:t>
            </a:r>
            <a:r>
              <a:rPr lang="ru-RU" sz="1500" dirty="0"/>
              <a:t> интернет-магазины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мошенничества под видом государственных органов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финансовые пирамиды и инвестиционные </a:t>
            </a:r>
            <a:r>
              <a:rPr lang="ru-RU" sz="1500" dirty="0" smtClean="0"/>
              <a:t>мошенничества </a:t>
            </a:r>
            <a:endParaRPr lang="ru-RU" sz="1500" dirty="0"/>
          </a:p>
          <a:p>
            <a:pPr>
              <a:lnSpc>
                <a:spcPts val="1500"/>
              </a:lnSpc>
            </a:pPr>
            <a:r>
              <a:rPr lang="ru-RU" sz="1500" dirty="0"/>
              <a:t> </a:t>
            </a:r>
          </a:p>
          <a:p>
            <a:pPr>
              <a:lnSpc>
                <a:spcPts val="1500"/>
              </a:lnSpc>
            </a:pPr>
            <a:r>
              <a:rPr lang="ru-RU" sz="1500" dirty="0"/>
              <a:t>вымогательство на интимной почве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118579" y="247121"/>
            <a:ext cx="528206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0A0A7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КИБЕРПРЕСТУПЛЕНИЙ, СОВЕРШАЕМЫЕ В СТРАНЕ</a:t>
            </a:r>
            <a:endParaRPr lang="ru-RU" sz="25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050" name="Picture 2" descr="D:\Академия управления\2025\КИБЕРБЕЗОПАСНОСТЬ И ПРОФИЛАКТИКА КИБЕРПРЕСТУПНОСТИ\пиктограммы\Слой 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735" y="1146291"/>
            <a:ext cx="373402" cy="420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Академия управления\2025\КИБЕРБЕЗОПАСНОСТЬ И ПРОФИЛАКТИКА КИБЕРПРЕСТУПНОСТИ\пиктограммы\Слой 1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033" y="1566714"/>
            <a:ext cx="356806" cy="409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Академия управления\2025\КИБЕРБЕЗОПАСНОСТЬ И ПРОФИЛАКТИКА КИБЕРПРЕСТУПНОСТИ\пиктограммы\Слой 1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331" y="2067694"/>
            <a:ext cx="470210" cy="38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Академия управления\2025\КИБЕРБЕЗОПАСНОСТЬ И ПРОФИЛАКТИКА КИБЕРПРЕСТУПНОСТИ\пиктограммы\Слой 1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994" y="2579395"/>
            <a:ext cx="412125" cy="367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Академия управления\2025\КИБЕРБЕЗОПАСНОСТЬ И ПРОФИЛАКТИКА КИБЕРПРЕСТУПНОСТИ\пиктограммы\Слой 1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220" y="3078040"/>
            <a:ext cx="367870" cy="34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Академия управления\2025\КИБЕРБЕЗОПАСНОСТЬ И ПРОФИЛАКТИКА КИБЕРПРЕСТУПНОСТИ\пиктограммы\Слой 1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281" y="3510855"/>
            <a:ext cx="376311" cy="42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Академия управления\2025\КИБЕРБЕЗОПАСНОСТЬ И ПРОФИЛАКТИКА КИБЕРПРЕСТУПНОСТИ\пиктограммы\Слой 17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693" y="4009789"/>
            <a:ext cx="431487" cy="38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D:\Академия управления\2025\КИБЕРБЕЗОПАСНОСТЬ И ПРОФИЛАКТИКА КИБЕРПРЕСТУПНОСТИ\пиктограммы\Слой 18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459" y="4522272"/>
            <a:ext cx="425954" cy="35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235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2076530"/>
            <a:ext cx="5400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Целевой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фишинг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без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ошибок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персонализированные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 грамматически безупречные рассылки, обходящие главный маркер угрозы.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Мошенничество через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Deepfake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</a:t>
            </a:r>
            <a:b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генерация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видео и голоса руководства для санкционирования незаконных финансовых операций.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ИИ-боты для социальной инженерии: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ведение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осмысленных диалогов для выманивания конфиденциальной информации.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537466"/>
            <a:ext cx="52820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ИСПОЛЬЗОВАНИЕ ИСКУССТВЕННОГО ИНТЕЛЛЕКТА</a:t>
            </a: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619469" y="2146075"/>
            <a:ext cx="200206" cy="2160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5400000">
            <a:off x="619469" y="2878257"/>
            <a:ext cx="200206" cy="2160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5400000">
            <a:off x="619469" y="3607126"/>
            <a:ext cx="200206" cy="2160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285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42258" y="1131590"/>
            <a:ext cx="440002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Неуправляемая гонка в этой сфере превращает </a:t>
            </a:r>
            <a:r>
              <a:rPr kumimoji="0" lang="ru-RU" sz="25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его </a:t>
            </a:r>
            <a:r>
              <a:rPr kumimoji="0" lang="ru-RU" sz="19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(прим. – искусственный интеллект)</a:t>
            </a:r>
            <a:r>
              <a:rPr kumimoji="0" lang="ru-RU" sz="19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из полезного ресурса в оружие. В перспективе – массового </a:t>
            </a:r>
            <a:r>
              <a:rPr kumimoji="0" lang="ru-RU" sz="25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поражения.</a:t>
            </a: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888" y="204848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0" b="1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6000" b="1" i="1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161762" y="1635646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0" b="1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6000" b="1" i="1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42258" y="3579862"/>
            <a:ext cx="45124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Президент Республики Беларусь А.Г. Лукашенко,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III Минская </a:t>
            </a:r>
            <a:r>
              <a:rPr kumimoji="0" lang="ru-RU" sz="1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международная 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конференция по евразийской </a:t>
            </a:r>
            <a:r>
              <a:rPr kumimoji="0" lang="ru-RU" sz="1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безопасности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28 октября 2025 г.</a:t>
            </a:r>
          </a:p>
        </p:txBody>
      </p:sp>
    </p:spTree>
    <p:extLst>
      <p:ext uri="{BB962C8B-B14F-4D97-AF65-F5344CB8AC3E}">
        <p14:creationId xmlns:p14="http://schemas.microsoft.com/office/powerpoint/2010/main" val="33062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419872" y="627534"/>
            <a:ext cx="5268240" cy="374441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79324" y="821328"/>
            <a:ext cx="51845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БЕЗОПАСНОСТЬ ДЕТЕЙ В СЕТИ — </a:t>
            </a:r>
            <a:br>
              <a:rPr lang="ru-RU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НЕ ЗАПРЕТЫ, А ДОВЕРИЕ И ПРАВИЛА</a:t>
            </a:r>
            <a:endParaRPr lang="ru-RU" sz="2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79324" y="1559992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Выстраивайте открытые отношения: </a:t>
            </a: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нок 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должен знать, что может рассказать вам о любой проблеме без страха наказания.</a:t>
            </a:r>
          </a:p>
          <a:p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Установите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четкие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границы: 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согласуйте время онлайн, </a:t>
            </a: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разрешенные 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сайты и приложения.</a:t>
            </a:r>
          </a:p>
          <a:p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Используйте технические средства: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родительский 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 и общие аккаунты </a:t>
            </a: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младших детей.</a:t>
            </a:r>
          </a:p>
        </p:txBody>
      </p:sp>
      <p:pic>
        <p:nvPicPr>
          <p:cNvPr id="3" name="Picture 2" descr="D:\Академия управления\2025\КИБЕРБЕЗОПАСНОСТЬ И ПРОФИЛАКТИКА КИБЕРПРЕСТУПНОСТИ\пиктограммы\курс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7" y="3559672"/>
            <a:ext cx="1296145" cy="1361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309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10617</TotalTime>
  <Words>134</Words>
  <Application>Microsoft Office PowerPoint</Application>
  <PresentationFormat>Экран (16:9)</PresentationFormat>
  <Paragraphs>55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Светлана В. Завадская</cp:lastModifiedBy>
  <cp:revision>438</cp:revision>
  <dcterms:created xsi:type="dcterms:W3CDTF">2024-07-24T10:48:12Z</dcterms:created>
  <dcterms:modified xsi:type="dcterms:W3CDTF">2025-11-19T13:25:40Z</dcterms:modified>
</cp:coreProperties>
</file>